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21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03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9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2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78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50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36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55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24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73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20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EEA7-8A91-4776-AB57-41778A4B90D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E080-1253-4082-A4B6-9F447A38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65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iapress.ru/images/news/main/28158.jpg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9796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детский сад № 6</a:t>
            </a:r>
            <a:endParaRPr lang="ru-RU" sz="28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3356992"/>
            <a:ext cx="6264696" cy="2232248"/>
          </a:xfrm>
          <a:prstGeom prst="roundRect">
            <a:avLst>
              <a:gd name="adj" fmla="val 669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660066"/>
              </a:solidFill>
              <a:cs typeface="Arabic Typesetting" pitchFamily="66" charset="-78"/>
            </a:endParaRPr>
          </a:p>
          <a:p>
            <a:pPr algn="ctr"/>
            <a:r>
              <a:rPr lang="ru-RU" sz="3600" b="1" dirty="0" smtClean="0">
                <a:solidFill>
                  <a:srgbClr val="660066"/>
                </a:solidFill>
                <a:cs typeface="Arabic Typesetting" pitchFamily="66" charset="-78"/>
              </a:rPr>
              <a:t>в раннем дошкольном детстве </a:t>
            </a:r>
            <a:endParaRPr lang="ru-RU" sz="3600" b="1" dirty="0">
              <a:solidFill>
                <a:srgbClr val="660066"/>
              </a:solidFill>
              <a:cs typeface="Arabic Typesetting" pitchFamily="66" charset="-7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2348710"/>
            <a:ext cx="4608512" cy="1440330"/>
          </a:xfrm>
          <a:prstGeom prst="roundRect">
            <a:avLst>
              <a:gd name="adj" fmla="val 11164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660066"/>
                </a:solidFill>
                <a:cs typeface="Arabic Typesetting" pitchFamily="66" charset="-78"/>
              </a:rPr>
              <a:t>Игровая деятельность </a:t>
            </a:r>
            <a:r>
              <a:rPr lang="ru-RU" sz="3200" b="1" dirty="0" smtClean="0">
                <a:solidFill>
                  <a:srgbClr val="660066"/>
                </a:solidFill>
                <a:cs typeface="Arabic Typesetting" pitchFamily="66" charset="-78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5589240"/>
            <a:ext cx="4608512" cy="1080120"/>
          </a:xfrm>
          <a:prstGeom prst="roundRect">
            <a:avLst>
              <a:gd name="adj" fmla="val 11164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00" b="1" i="1" dirty="0" smtClean="0">
              <a:solidFill>
                <a:srgbClr val="66003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Лучегорск</a:t>
            </a:r>
          </a:p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</a:t>
            </a:r>
            <a:endParaRPr lang="ru-RU" sz="2000" b="1" i="1" dirty="0">
              <a:solidFill>
                <a:srgbClr val="66003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2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2a/000401c9-b97dde09/hello_html_m3f63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476672"/>
            <a:ext cx="6552728" cy="51125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i="1" cap="sm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Многократное повторение игр, необходимое для развивающего эффекта. </a:t>
            </a:r>
          </a:p>
          <a:p>
            <a:pPr algn="just"/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по-разному и в разном темпе принимают и усваивают новое. Систематически участвуя в той или иной игре, дети начинают понимать ее содержание, лучше выполнять условия, которые создают игры для освоения и применения нового опыта.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11370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2a/000401c9-b97dde09/hello_html_m3f63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476672"/>
            <a:ext cx="6552728" cy="51125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i="1" cap="sm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Наглядный материал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беречь, нельзя его превращать в обычный, всегда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доступный. </a:t>
            </a:r>
          </a:p>
          <a:p>
            <a:pPr algn="just"/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Во-первых, так он дольше сохранится, а во-вторых, этот материал долго останется для детей необычным. </a:t>
            </a:r>
          </a:p>
        </p:txBody>
      </p:sp>
    </p:spTree>
    <p:extLst>
      <p:ext uri="{BB962C8B-B14F-4D97-AF65-F5344CB8AC3E}">
        <p14:creationId xmlns="" xmlns:p14="http://schemas.microsoft.com/office/powerpoint/2010/main" val="41995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2a/000401c9-b97dde09/hello_html_m3f63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476672"/>
            <a:ext cx="6552728" cy="51125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i="1" cap="sm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не должен оценивать 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Необходимо дать ребенку </a:t>
            </a:r>
            <a:r>
              <a:rPr lang="ru-RU" sz="2400" dirty="0">
                <a:solidFill>
                  <a:srgbClr val="002060"/>
                </a:solidFill>
              </a:rPr>
              <a:t>возможность проявить, выразить </a:t>
            </a:r>
            <a:r>
              <a:rPr lang="ru-RU" sz="2400" dirty="0" smtClean="0">
                <a:solidFill>
                  <a:srgbClr val="002060"/>
                </a:solidFill>
              </a:rPr>
              <a:t>себя.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Недопустимо загонять </a:t>
            </a:r>
            <a:r>
              <a:rPr lang="ru-RU" sz="2400" dirty="0">
                <a:solidFill>
                  <a:srgbClr val="002060"/>
                </a:solidFill>
              </a:rPr>
              <a:t>его в свои,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даже </a:t>
            </a:r>
            <a:r>
              <a:rPr lang="ru-RU" sz="2400" dirty="0">
                <a:solidFill>
                  <a:srgbClr val="002060"/>
                </a:solidFill>
              </a:rPr>
              <a:t>самые лучшие, рамки.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Он </a:t>
            </a:r>
            <a:r>
              <a:rPr lang="ru-RU" sz="2400" dirty="0">
                <a:solidFill>
                  <a:srgbClr val="002060"/>
                </a:solidFill>
              </a:rPr>
              <a:t>по-своему видит мир,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>
                <a:solidFill>
                  <a:srgbClr val="002060"/>
                </a:solidFill>
              </a:rPr>
              <a:t>него есть свой взгляд на </a:t>
            </a:r>
            <a:r>
              <a:rPr lang="ru-RU" sz="2400" dirty="0" smtClean="0">
                <a:solidFill>
                  <a:srgbClr val="002060"/>
                </a:solidFill>
              </a:rPr>
              <a:t>вещи.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Задача педагога –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помочь ему </a:t>
            </a:r>
            <a:r>
              <a:rPr lang="ru-RU" sz="2400" dirty="0">
                <a:solidFill>
                  <a:srgbClr val="002060"/>
                </a:solidFill>
              </a:rPr>
              <a:t>выразить все это!</a:t>
            </a:r>
          </a:p>
        </p:txBody>
      </p:sp>
    </p:spTree>
    <p:extLst>
      <p:ext uri="{BB962C8B-B14F-4D97-AF65-F5344CB8AC3E}">
        <p14:creationId xmlns="" xmlns:p14="http://schemas.microsoft.com/office/powerpoint/2010/main" val="32594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2a/000401c9-b97dde09/hello_html_m3f63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"/>
            <a:ext cx="9144001" cy="685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476672"/>
            <a:ext cx="6552728" cy="51125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Презентацию выполнила </a:t>
            </a:r>
          </a:p>
          <a:p>
            <a:pPr algn="ctr"/>
            <a:r>
              <a:rPr lang="ru-RU" sz="2400" b="1" i="1" cap="small" dirty="0" smtClean="0">
                <a:solidFill>
                  <a:srgbClr val="002060"/>
                </a:solidFill>
              </a:rPr>
              <a:t>Маркова Татьяна Николаевна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Воспитатель МБДОУ ЦРР д/с № 6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пгт Лучегорск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2018 г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3-tub-ru.yandex.net/i?id=3ced8c3b93c05217b66da09696851fe5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allday1.com/imagedb/f2/d/cfc5490ced4868e5296822e2c58f5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491880" y="1124744"/>
            <a:ext cx="4680520" cy="4369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и игровые упражнения </a:t>
            </a:r>
            <a:r>
              <a:rPr lang="ru-RU" sz="3200" b="1" i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200" b="1" i="1" cap="sm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cap="sm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эффективная форма успешного развития детей</a:t>
            </a:r>
            <a:endParaRPr lang="ru-RU" sz="2800" b="1" i="1" cap="sm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3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3-tub-ru.yandex.net/i?id=3ced8c3b93c05217b66da09696851fe5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allday1.com/imagedb/f2/d/cfc5490ced4868e5296822e2c58f5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491880" y="1124744"/>
            <a:ext cx="4824536" cy="4369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Приемы, используемые в работе с детьми раннего возраста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и объяснение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в действии с его названием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ряда последовательных действий</a:t>
            </a:r>
          </a:p>
        </p:txBody>
      </p:sp>
    </p:spTree>
    <p:extLst>
      <p:ext uri="{BB962C8B-B14F-4D97-AF65-F5344CB8AC3E}">
        <p14:creationId xmlns="" xmlns:p14="http://schemas.microsoft.com/office/powerpoint/2010/main" val="1952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3-tub-ru.yandex.net/i?id=3ced8c3b93c05217b66da09696851fe5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allday1.com/imagedb/f2/d/cfc5490ced4868e5296822e2c58f5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491880" y="1124744"/>
            <a:ext cx="4824536" cy="4369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Приемы: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Внезапное появление и исчезновение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Периодическое использование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картинок с изображением</a:t>
            </a:r>
          </a:p>
        </p:txBody>
      </p:sp>
    </p:spTree>
    <p:extLst>
      <p:ext uri="{BB962C8B-B14F-4D97-AF65-F5344CB8AC3E}">
        <p14:creationId xmlns="" xmlns:p14="http://schemas.microsoft.com/office/powerpoint/2010/main" val="39780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3-tub-ru.yandex.net/i?id=3ced8c3b93c05217b66da09696851fe5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allday1.com/imagedb/f2/d/cfc5490ced4868e5296822e2c58f5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491880" y="1124744"/>
            <a:ext cx="4680520" cy="4369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cap="small" dirty="0">
                <a:solidFill>
                  <a:srgbClr val="002060"/>
                </a:solidFill>
              </a:rPr>
              <a:t>Успешное выполнение программы </a:t>
            </a:r>
            <a:r>
              <a:rPr lang="ru-RU" sz="3200" b="1" i="1" cap="small" dirty="0" smtClean="0">
                <a:solidFill>
                  <a:srgbClr val="002060"/>
                </a:solidFill>
              </a:rPr>
              <a:t>основано на периодичности </a:t>
            </a:r>
            <a:r>
              <a:rPr lang="ru-RU" sz="3200" b="1" i="1" cap="small" dirty="0">
                <a:solidFill>
                  <a:srgbClr val="002060"/>
                </a:solidFill>
              </a:rPr>
              <a:t>занятий с элементами </a:t>
            </a:r>
            <a:r>
              <a:rPr lang="ru-RU" sz="3200" b="1" i="1" cap="small" dirty="0" smtClean="0">
                <a:solidFill>
                  <a:srgbClr val="002060"/>
                </a:solidFill>
              </a:rPr>
              <a:t>повторения </a:t>
            </a:r>
            <a:endParaRPr lang="ru-RU" sz="2800" b="1" i="1" cap="sm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3-tub-ru.yandex.net/i?id=3ced8c3b93c05217b66da09696851fe5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allday1.com/imagedb/f2/d/cfc5490ced4868e5296822e2c58f5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20137" y="1124744"/>
            <a:ext cx="4824536" cy="4369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Аспекты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анной деятельности: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то,  чему  нужно  научить  ребенка,  какие  способы  действия  с  предметами    ему  передать; 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те  способы  сотрудничества,  формы  общения  и  отношения  к  другим  людям,  которые  следует  привить  детям.</a:t>
            </a:r>
          </a:p>
        </p:txBody>
      </p:sp>
    </p:spTree>
    <p:extLst>
      <p:ext uri="{BB962C8B-B14F-4D97-AF65-F5344CB8AC3E}">
        <p14:creationId xmlns="" xmlns:p14="http://schemas.microsoft.com/office/powerpoint/2010/main" val="14613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3-tub-ru.yandex.net/i?id=3ced8c3b93c05217b66da09696851fe5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allday1.com/imagedb/f2/d/cfc5490ced4868e5296822e2c58f5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20137" y="1124744"/>
            <a:ext cx="4824536" cy="4369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Важной    особенностью    игры     являются    </a:t>
            </a:r>
            <a:r>
              <a:rPr lang="ru-RU" sz="4000" b="1" i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  правила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 быть  двух  видов: 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 действия;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общения.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5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2a/000401c9-b97dde09/hello_html_m3f63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620688"/>
            <a:ext cx="6552728" cy="49685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cap="sm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Добровольность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участия в игре. 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добиться того, чтобы ребенок захотел принять участие в предложенной игре. Заставляя, можно вызывать в малыше чувство протеста, негативизма, а в этом случае эффекта от игры ожидать не стоит. Напротив, увидев, как играют другие, увлекшись, ребенок сам включается в игру.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2a/000401c9-b97dde09/hello_html_m3f63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476672"/>
            <a:ext cx="6552728" cy="51125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i="1" cap="sm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должен стать непосредственным участником игры. </a:t>
            </a:r>
          </a:p>
          <a:p>
            <a:pPr algn="just"/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действиями, эмоциональным общением с детьми он вовлекает их в игровую деятельность, делает ее важной и значимой для них. Он становится как бы центром притяжения в игре. Это особенно важно на первых этапах знакомства с новой игрой. В то же время взрослый организовывает и направляет игру. Таким образом, второе правило заключается в том, что 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совмещает две роли: участника и организатора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5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428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центр развития ребенка детский сад № 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OKSANA</cp:lastModifiedBy>
  <cp:revision>16</cp:revision>
  <dcterms:created xsi:type="dcterms:W3CDTF">2017-05-16T18:37:33Z</dcterms:created>
  <dcterms:modified xsi:type="dcterms:W3CDTF">2018-03-22T22:00:14Z</dcterms:modified>
</cp:coreProperties>
</file>